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46"/>
  </p:notesMasterIdLst>
  <p:handoutMasterIdLst>
    <p:handoutMasterId r:id="rId47"/>
  </p:handoutMasterIdLst>
  <p:sldIdLst>
    <p:sldId id="256" r:id="rId5"/>
    <p:sldId id="259" r:id="rId6"/>
    <p:sldId id="260" r:id="rId7"/>
    <p:sldId id="258" r:id="rId8"/>
    <p:sldId id="309" r:id="rId9"/>
    <p:sldId id="289" r:id="rId10"/>
    <p:sldId id="288" r:id="rId11"/>
    <p:sldId id="310" r:id="rId12"/>
    <p:sldId id="329" r:id="rId13"/>
    <p:sldId id="331" r:id="rId14"/>
    <p:sldId id="290" r:id="rId15"/>
    <p:sldId id="298" r:id="rId16"/>
    <p:sldId id="291" r:id="rId17"/>
    <p:sldId id="299" r:id="rId18"/>
    <p:sldId id="300" r:id="rId19"/>
    <p:sldId id="311" r:id="rId20"/>
    <p:sldId id="330" r:id="rId21"/>
    <p:sldId id="312" r:id="rId22"/>
    <p:sldId id="321" r:id="rId23"/>
    <p:sldId id="313" r:id="rId24"/>
    <p:sldId id="301" r:id="rId25"/>
    <p:sldId id="305" r:id="rId26"/>
    <p:sldId id="322" r:id="rId27"/>
    <p:sldId id="327" r:id="rId28"/>
    <p:sldId id="332" r:id="rId29"/>
    <p:sldId id="314" r:id="rId30"/>
    <p:sldId id="317" r:id="rId31"/>
    <p:sldId id="302" r:id="rId32"/>
    <p:sldId id="292" r:id="rId33"/>
    <p:sldId id="303" r:id="rId34"/>
    <p:sldId id="306" r:id="rId35"/>
    <p:sldId id="293" r:id="rId36"/>
    <p:sldId id="307" r:id="rId37"/>
    <p:sldId id="308" r:id="rId38"/>
    <p:sldId id="325" r:id="rId39"/>
    <p:sldId id="326" r:id="rId40"/>
    <p:sldId id="294" r:id="rId41"/>
    <p:sldId id="316" r:id="rId42"/>
    <p:sldId id="319" r:id="rId43"/>
    <p:sldId id="320" r:id="rId44"/>
    <p:sldId id="282"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Palatino Linotype" panose="02040502050505030304" pitchFamily="18" charset="0"/>
      <p:regular r:id="rId52"/>
      <p:bold r:id="rId53"/>
      <p:italic r:id="rId54"/>
      <p:boldItalic r:id="rId55"/>
    </p:embeddedFont>
    <p:embeddedFont>
      <p:font typeface="Source Sans Pro" panose="020B0503030403020204" pitchFamily="34" charset="0"/>
      <p:regular r:id="rId56"/>
      <p:bold r:id="rId57"/>
      <p:italic r:id="rId58"/>
      <p:boldItalic r:id="rId59"/>
    </p:embeddedFont>
    <p:embeddedFont>
      <p:font typeface="Source Sans Pro Bold" panose="020B0703030403020204" charset="0"/>
      <p:bold r:id="rId60"/>
      <p:italic r:id="rId61"/>
      <p:boldItalic r:id="rId62"/>
    </p:embeddedFont>
    <p:embeddedFont>
      <p:font typeface="Source Serif Pro" panose="02040603050405020204" pitchFamily="18" charset="0"/>
      <p:regular r:id="rId63"/>
      <p:bold r:id="rId64"/>
      <p:italic r:id="rId65"/>
      <p:boldItalic r:id="rId6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US" dirty="0"/>
            <a:t>This study is to find out whether geographic locations have an impact on emotion towards robotic and digital pet companions, using machine learning models and hypothesis testing. </a:t>
          </a:r>
        </a:p>
        <a:p>
          <a:r>
            <a:rPr lang="en-US" dirty="0"/>
            <a:t>This investigation will show and assess different machine learning models for sentiment analysis on </a:t>
          </a:r>
          <a:r>
            <a:rPr lang="en-US" b="1" dirty="0"/>
            <a:t>labeled trained dataset </a:t>
          </a:r>
          <a:r>
            <a:rPr lang="en-US" dirty="0"/>
            <a:t>and pick the model with the best performance. </a:t>
          </a:r>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This exploration will collect </a:t>
          </a:r>
          <a:r>
            <a:rPr lang="en-US" b="1" dirty="0"/>
            <a:t>unlabeled Twitter dataset </a:t>
          </a:r>
          <a:r>
            <a:rPr lang="en-US" dirty="0"/>
            <a:t>about digital robot companions from various regions, pre-process the information, and apply a chosen machine learning model to figure out sentiments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dirty="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US" baseline="0" dirty="0"/>
            <a:t>The previous study's goal was to discover the topics and emotions that users experienced when communicating with </a:t>
          </a:r>
          <a:r>
            <a:rPr lang="en-US" baseline="0" dirty="0" err="1"/>
            <a:t>Replika</a:t>
          </a:r>
          <a:r>
            <a:rPr lang="en-US" baseline="0" dirty="0"/>
            <a:t> AI, a digital companion, based on 119,831 reviews of </a:t>
          </a:r>
          <a:r>
            <a:rPr lang="en-US" baseline="0" dirty="0" err="1"/>
            <a:t>Replika</a:t>
          </a:r>
          <a:r>
            <a:rPr lang="en-US" baseline="0" dirty="0"/>
            <a:t> AI collected by previous researchers from the Google Play Store and then subjected to sentiment analysis and topic modeling.</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application, and most users feel joy, happiness, and a sense of well-being.</a:t>
          </a:r>
          <a:endParaRPr lang="en-US"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&amp; love, or will be negative, like anger &amp; fear?</a:t>
          </a:r>
        </a:p>
        <a:p>
          <a:r>
            <a:rPr lang="en-US" baseline="0" dirty="0">
              <a:solidFill>
                <a:srgbClr val="00B050"/>
              </a:solidFill>
            </a:rPr>
            <a:t>YES</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region influence people's sentiments towards digital and robot pet companions?</a:t>
          </a:r>
          <a:br>
            <a:rPr lang="en-US" baseline="0" dirty="0"/>
          </a:br>
          <a:r>
            <a:rPr lang="en-US" baseline="0" dirty="0">
              <a:solidFill>
                <a:srgbClr val="C00000"/>
              </a:solidFill>
            </a:rPr>
            <a:t>NO </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597"/>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3038" y="315254"/>
          <a:ext cx="769160" cy="769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15236" y="597"/>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study is to find out whether geographic locations have an impact on emotion towards robotic and digital pet companions, using machine learning models and hypothesis testing. </a:t>
          </a:r>
        </a:p>
        <a:p>
          <a:pPr marL="0" lvl="0" indent="0" algn="l" defTabSz="711200">
            <a:lnSpc>
              <a:spcPct val="90000"/>
            </a:lnSpc>
            <a:spcBef>
              <a:spcPct val="0"/>
            </a:spcBef>
            <a:spcAft>
              <a:spcPct val="35000"/>
            </a:spcAft>
            <a:buNone/>
          </a:pPr>
          <a:r>
            <a:rPr lang="en-US" sz="1600" kern="1200" dirty="0"/>
            <a:t>This investigation will show and assess different machine learning models for sentiment analysis on </a:t>
          </a:r>
          <a:r>
            <a:rPr lang="en-US" sz="1600" b="1" kern="1200" dirty="0"/>
            <a:t>labeled trained dataset </a:t>
          </a:r>
          <a:r>
            <a:rPr lang="en-US" sz="1600" kern="1200" dirty="0"/>
            <a:t>and pick the model with the best performance. </a:t>
          </a:r>
        </a:p>
      </dsp:txBody>
      <dsp:txXfrm>
        <a:off x="1615236" y="597"/>
        <a:ext cx="9662795" cy="1398472"/>
      </dsp:txXfrm>
    </dsp:sp>
    <dsp:sp modelId="{AAC771F7-7C80-4B4A-A9F0-785F0E41AFAD}">
      <dsp:nvSpPr>
        <dsp:cNvPr id="0" name=""/>
        <dsp:cNvSpPr/>
      </dsp:nvSpPr>
      <dsp:spPr>
        <a:xfrm>
          <a:off x="0" y="1748688"/>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3038" y="2063344"/>
          <a:ext cx="769160" cy="7691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15236" y="1748688"/>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This exploration will collect </a:t>
          </a:r>
          <a:r>
            <a:rPr lang="en-US" sz="1600" b="1" kern="1200" dirty="0"/>
            <a:t>unlabeled Twitter dataset </a:t>
          </a:r>
          <a:r>
            <a:rPr lang="en-US" sz="1600" kern="1200" dirty="0"/>
            <a:t>about digital robot companions from various regions, pre-process the information, and apply a chosen machine learning model to figure out sentiments in the unlabeled dataset. </a:t>
          </a:r>
        </a:p>
      </dsp:txBody>
      <dsp:txXfrm>
        <a:off x="1615236" y="1748688"/>
        <a:ext cx="9662795" cy="1398472"/>
      </dsp:txXfrm>
    </dsp:sp>
    <dsp:sp modelId="{6CCAA378-B47A-4B49-A310-1F55CF63B470}">
      <dsp:nvSpPr>
        <dsp:cNvPr id="0" name=""/>
        <dsp:cNvSpPr/>
      </dsp:nvSpPr>
      <dsp:spPr>
        <a:xfrm>
          <a:off x="0" y="3496779"/>
          <a:ext cx="11278032" cy="13984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3038" y="3811435"/>
          <a:ext cx="769160" cy="7691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15236" y="3496779"/>
          <a:ext cx="9662795" cy="139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05" tIns="148005" rIns="148005" bIns="148005" numCol="1" spcCol="1270" anchor="ctr" anchorCtr="0">
          <a:noAutofit/>
        </a:bodyPr>
        <a:lstStyle/>
        <a:p>
          <a:pPr marL="0" lvl="0" indent="0" algn="l" defTabSz="711200">
            <a:lnSpc>
              <a:spcPct val="90000"/>
            </a:lnSpc>
            <a:spcBef>
              <a:spcPct val="0"/>
            </a:spcBef>
            <a:spcAft>
              <a:spcPct val="35000"/>
            </a:spcAft>
            <a:buNone/>
          </a:pPr>
          <a:r>
            <a:rPr lang="en-US" sz="1600" kern="1200" dirty="0"/>
            <a:t>Then use chi-square to evaluate the connection between area and sentiment towards robot companions and find out whether there is a critical distinction in the sentiment between various locations. There will be discussion about the result, limitations, and its suggestions for understanding human-machine relationships in various zones. The investigation will give potential results for future research.</a:t>
          </a:r>
        </a:p>
      </dsp:txBody>
      <dsp:txXfrm>
        <a:off x="1615236" y="3496779"/>
        <a:ext cx="9662795" cy="1398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previous study's goal was to discover the topics and emotions that users experienced when communicating with </a:t>
          </a:r>
          <a:r>
            <a:rPr lang="en-US" sz="2100" kern="1200" baseline="0" dirty="0" err="1"/>
            <a:t>Replika</a:t>
          </a:r>
          <a:r>
            <a:rPr lang="en-US" sz="2100" kern="1200" baseline="0" dirty="0"/>
            <a:t> AI, a digital companion, based on 119,831 reviews of </a:t>
          </a:r>
          <a:r>
            <a:rPr lang="en-US" sz="2100" kern="1200" baseline="0" dirty="0" err="1"/>
            <a:t>Replika</a:t>
          </a:r>
          <a:r>
            <a:rPr lang="en-US" sz="2100" kern="1200" baseline="0" dirty="0"/>
            <a:t> AI collected by previous researchers from the Google Play Store and then subjected to sentiment analysis and topic modeling.</a:t>
          </a:r>
          <a:endParaRPr lang="en-US" sz="2100" kern="1200" dirty="0"/>
        </a:p>
      </dsp:txBody>
      <dsp:txXfrm>
        <a:off x="626147" y="932352"/>
        <a:ext cx="4637554" cy="2879450"/>
      </dsp:txXfrm>
    </dsp:sp>
    <dsp:sp modelId="{96186F7B-3508-4402-B3FB-D4D422EAC662}">
      <dsp:nvSpPr>
        <dsp:cNvPr id="0" name=""/>
        <dsp:cNvSpPr/>
      </dsp:nvSpPr>
      <dsp:spPr>
        <a:xfrm>
          <a:off x="5888477" y="334337"/>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842768"/>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a:t>The results of the sentiment analysis show that most users really like the </a:t>
          </a:r>
          <a:r>
            <a:rPr lang="en-US" sz="2100" kern="1200" baseline="0" dirty="0" err="1"/>
            <a:t>Replika</a:t>
          </a:r>
          <a:r>
            <a:rPr lang="en-US" sz="2100" kern="1200" baseline="0" dirty="0"/>
            <a:t> application, and most users feel joy, happiness, and a sense of well-being.</a:t>
          </a:r>
          <a:endParaRPr lang="en-US" sz="2100" kern="1200" dirty="0"/>
        </a:p>
      </dsp:txBody>
      <dsp:txXfrm>
        <a:off x="6513253" y="932352"/>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1.  Will the majority sentiments about digital and robot pet companions be positive, like joy &amp; love, or will be negative, like anger &amp; fear?</a:t>
          </a:r>
        </a:p>
        <a:p>
          <a:pPr marL="0" lvl="0" indent="0" algn="l" defTabSz="844550">
            <a:lnSpc>
              <a:spcPct val="90000"/>
            </a:lnSpc>
            <a:spcBef>
              <a:spcPct val="0"/>
            </a:spcBef>
            <a:spcAft>
              <a:spcPct val="35000"/>
            </a:spcAft>
            <a:buNone/>
          </a:pPr>
          <a:r>
            <a:rPr lang="en-US" sz="1900" kern="1200" baseline="0" dirty="0">
              <a:solidFill>
                <a:srgbClr val="00B050"/>
              </a:solidFill>
            </a:rPr>
            <a:t>YES</a:t>
          </a:r>
          <a:endParaRPr lang="en-US" sz="19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844550">
            <a:lnSpc>
              <a:spcPct val="90000"/>
            </a:lnSpc>
            <a:spcBef>
              <a:spcPct val="0"/>
            </a:spcBef>
            <a:spcAft>
              <a:spcPct val="35000"/>
            </a:spcAft>
            <a:buNone/>
          </a:pPr>
          <a:r>
            <a:rPr lang="en-US" sz="1900" kern="1200" baseline="0" dirty="0"/>
            <a:t>2. Does location/ region influence people's sentiments towards digital and robot pet companions?</a:t>
          </a:r>
          <a:br>
            <a:rPr lang="en-US" sz="1900" kern="1200" baseline="0" dirty="0"/>
          </a:br>
          <a:r>
            <a:rPr lang="en-US" sz="1900" kern="1200" baseline="0" dirty="0">
              <a:solidFill>
                <a:srgbClr val="C00000"/>
              </a:solidFill>
            </a:rPr>
            <a:t>NO </a:t>
          </a:r>
          <a:endParaRPr lang="en-US" sz="19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6/2/2023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02/06/2023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02.06.2023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02.06.2023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13" Type="http://schemas.openxmlformats.org/officeDocument/2006/relationships/hyperlink" Target="https://www.analyticsvidhya.com/blog/2020/07/10-techniques-to-deal-with-class-imbalance-in-machine-learning/"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12" Type="http://schemas.openxmlformats.org/officeDocument/2006/relationships/hyperlink" Target="https://statisticsbyjim.com/hypothesis-testing/chi-square-table/"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nandisoham2017.medium.com/twitter-sentiment-analysis-using-machine-learning-approaches-14fba1b8e357" TargetMode="External"/><Relationship Id="rId3" Type="http://schemas.openxmlformats.org/officeDocument/2006/relationships/hyperlink" Target="https://doi.org/10.1609/icwsm.v8i1.14550" TargetMode="External"/><Relationship Id="rId7" Type="http://schemas.openxmlformats.org/officeDocument/2006/relationships/hyperlink" Target="https://huggingface.co/models" TargetMode="External"/><Relationship Id="rId12" Type="http://schemas.openxmlformats.org/officeDocument/2006/relationships/hyperlink" Target="https://github.com/rasbt/python-machine-learning-book" TargetMode="External"/><Relationship Id="rId2" Type="http://schemas.openxmlformats.org/officeDocument/2006/relationships/hyperlink" Target="https://www.analyticsvidhya.com/blog/2020/07/10-techniques-to-deal-with-class-imbalance-in-machine-learning/" TargetMode="External"/><Relationship Id="rId1" Type="http://schemas.openxmlformats.org/officeDocument/2006/relationships/slideLayout" Target="../slideLayouts/slideLayout16.xml"/><Relationship Id="rId6" Type="http://schemas.openxmlformats.org/officeDocument/2006/relationships/hyperlink" Target="https://www.kaggle.com/code/soham1024/the-maths-behind-linear-svc-classifier" TargetMode="External"/><Relationship Id="rId11" Type="http://schemas.openxmlformats.org/officeDocument/2006/relationships/hyperlink" Target="https://iaeme.com/Home/article_id/IJARET_11_12_026" TargetMode="External"/><Relationship Id="rId5" Type="http://schemas.openxmlformats.org/officeDocument/2006/relationships/hyperlink" Target="https://www.youtube.com/watch?v=yQGqMVuAk04" TargetMode="External"/><Relationship Id="rId10" Type="http://schemas.openxmlformats.org/officeDocument/2006/relationships/hyperlink" Target="https://github.com/openai/openai-cookbook" TargetMode="External"/><Relationship Id="rId4" Type="http://schemas.openxmlformats.org/officeDocument/2006/relationships/hyperlink" Target="https://medium.com/@stella96joshua/how-to-combine-multiple-csv-files-using-python-for-your-analysis-a88017c6ff9e" TargetMode="External"/><Relationship Id="rId9" Type="http://schemas.openxmlformats.org/officeDocument/2006/relationships/hyperlink" Target="https://platform.openai.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geerthofstede.com/culture-geert-hofstede-gert-jan-hofstede/6d-model-of-national-culture/" TargetMode="External"/><Relationship Id="rId3" Type="http://schemas.openxmlformats.org/officeDocument/2006/relationships/hyperlink" Target="https://doi.org/10.1207/s15327957pspr0504_2" TargetMode="External"/><Relationship Id="rId7" Type="http://schemas.openxmlformats.org/officeDocument/2006/relationships/hyperlink" Target="https://arxiv.org/abs/1905.05583v3" TargetMode="External"/><Relationship Id="rId2" Type="http://schemas.openxmlformats.org/officeDocument/2006/relationships/hyperlink" Target="https://jurnal.ubd.ac.id/index.php/te/article/view/1046/526" TargetMode="External"/><Relationship Id="rId1" Type="http://schemas.openxmlformats.org/officeDocument/2006/relationships/slideLayout" Target="../slideLayouts/slideLayout16.xml"/><Relationship Id="rId6" Type="http://schemas.openxmlformats.org/officeDocument/2006/relationships/hyperlink" Target="https://aisel.aisnet.org/amcis2022/sig_hci/sig_hci/10/" TargetMode="External"/><Relationship Id="rId5" Type="http://schemas.openxmlformats.org/officeDocument/2006/relationships/hyperlink" Target="https://www.youtube.com/watch?v=JDQM6E4Vnbs" TargetMode="External"/><Relationship Id="rId10" Type="http://schemas.openxmlformats.org/officeDocument/2006/relationships/hyperlink" Target="https://proceedings.neurips.cc/paper_files/paper/2017/hash/3f5ee243547dee91fbd053c1c4a845aa-Abstract.html" TargetMode="External"/><Relationship Id="rId4" Type="http://schemas.openxmlformats.org/officeDocument/2006/relationships/hyperlink" Target="https://www.semanticscholar.org/paper/DistilBERT%2C-a-distilled-version-of-BERT%3A-smaller%2C-Sanh-Debut/a54b56af24bb4873ed0163b77df63b92bd018ddc" TargetMode="External"/><Relationship Id="rId9" Type="http://schemas.openxmlformats.org/officeDocument/2006/relationships/hyperlink" Target="https://www.youtube.com/watch?v=3liCbRZPrZ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Hypothesis Testing</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4410118"/>
          </a:xfrm>
          <a:prstGeom prst="rect">
            <a:avLst/>
          </a:prstGeom>
          <a:noFill/>
          <a:ln>
            <a:noFill/>
          </a:ln>
        </p:spPr>
        <p:txBody>
          <a:bodyPr wrap="square">
            <a:spAutoFit/>
          </a:bodyPr>
          <a:lstStyle/>
          <a:p>
            <a:pPr marL="215900" marR="215900" algn="just">
              <a:lnSpc>
                <a:spcPct val="150000"/>
              </a:lnSpc>
              <a:spcBef>
                <a:spcPts val="770"/>
              </a:spcBef>
              <a:spcAft>
                <a:spcPts val="0"/>
              </a:spcAft>
            </a:pPr>
            <a:r>
              <a:rPr lang="en-US" sz="1800" dirty="0">
                <a:effectLst/>
                <a:latin typeface="Arial" panose="020B0604020202020204" pitchFamily="34" charset="0"/>
                <a:ea typeface="Palatino Linotype" panose="02040502050505030304" pitchFamily="18" charset="0"/>
              </a:rPr>
              <a:t>Chi-square Hypothesis test used to determine whether there is a relationship between location and sentiment towards companion robots, and to determine whether there are significant differences in the distribution of sentiments between different regions.</a:t>
            </a:r>
          </a:p>
          <a:p>
            <a:pPr marL="215900" marR="215900" algn="just">
              <a:lnSpc>
                <a:spcPct val="150000"/>
              </a:lnSpc>
              <a:spcBef>
                <a:spcPts val="770"/>
              </a:spcBef>
              <a:spcAft>
                <a:spcPts val="0"/>
              </a:spcAft>
            </a:pPr>
            <a:endParaRPr lang="en-US" dirty="0">
              <a:latin typeface="Arial" panose="020B0604020202020204" pitchFamily="34" charset="0"/>
              <a:ea typeface="Arial MT"/>
              <a:cs typeface="Palatino Linotype" panose="02040502050505030304" pitchFamily="18" charset="0"/>
            </a:endParaRPr>
          </a:p>
          <a:p>
            <a:pPr marL="215900" marR="215900" algn="just">
              <a:lnSpc>
                <a:spcPct val="150000"/>
              </a:lnSpc>
              <a:spcAft>
                <a:spcPts val="0"/>
              </a:spcAft>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Joy, Sadness, Surprise, Anger, Love, Fear sentiments are INDEPENDENT upon different continents.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ID" sz="1800" dirty="0">
                <a:effectLst/>
                <a:latin typeface="Arial" panose="020B0604020202020204" pitchFamily="34" charset="0"/>
                <a:ea typeface="Times New Roman" panose="0202060305040502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Joy, Sadness, Surprise, Anger, Love, Fear sentiments are DEPENDENT upon different continents.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Bef>
                <a:spcPts val="770"/>
              </a:spcBef>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9092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4493385" cy="5024476"/>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658928" y="1520825"/>
            <a:ext cx="5837072" cy="3456617"/>
          </a:xfrm>
        </p:spPr>
        <p:txBody>
          <a:bodyPr anchor="t">
            <a:normAutofit/>
          </a:bodyPr>
          <a:lstStyle/>
          <a:p>
            <a:pPr marL="34925" marR="215900" indent="0">
              <a:spcBef>
                <a:spcPts val="765"/>
              </a:spcBef>
              <a:spcAft>
                <a:spcPts val="0"/>
              </a:spcAft>
              <a:buNone/>
            </a:pPr>
            <a:r>
              <a:rPr lang="en-US" sz="1800" b="1" dirty="0">
                <a:effectLst/>
                <a:latin typeface="+mj-lt"/>
              </a:rPr>
              <a:t>The methodology for this study will be a combination </a:t>
            </a:r>
            <a:r>
              <a:rPr lang="en-US" sz="1800" dirty="0">
                <a:effectLst/>
                <a:latin typeface="+mj-lt"/>
              </a:rPr>
              <a:t>of approaches, between:</a:t>
            </a:r>
          </a:p>
          <a:p>
            <a:pPr marL="34925" marR="215900" indent="0">
              <a:spcBef>
                <a:spcPts val="765"/>
              </a:spcBef>
              <a:spcAft>
                <a:spcPts val="0"/>
              </a:spcAft>
              <a:buNone/>
            </a:pPr>
            <a:endParaRPr lang="en-US"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An experimental approach for comparing several model performance, and model selection based on the best performance.</a:t>
            </a:r>
          </a:p>
          <a:p>
            <a:pPr marL="342900" marR="215900" lvl="0" indent="-342900">
              <a:spcBef>
                <a:spcPts val="765"/>
              </a:spcBef>
              <a:spcAft>
                <a:spcPts val="0"/>
              </a:spcAft>
              <a:buFont typeface="+mj-lt"/>
              <a:buAutoNum type="arabicPeriod"/>
            </a:pPr>
            <a:endParaRPr lang="en-ID" sz="1800" dirty="0">
              <a:effectLst/>
              <a:latin typeface="+mj-lt"/>
            </a:endParaRPr>
          </a:p>
          <a:p>
            <a:pPr marL="342900" marR="215900" lvl="0" indent="-342900">
              <a:spcBef>
                <a:spcPts val="765"/>
              </a:spcBef>
              <a:spcAft>
                <a:spcPts val="0"/>
              </a:spcAft>
              <a:buFont typeface="+mj-lt"/>
              <a:buAutoNum type="arabicPeriod"/>
            </a:pPr>
            <a:r>
              <a:rPr lang="en-US" sz="1800" dirty="0">
                <a:effectLst/>
                <a:latin typeface="+mj-lt"/>
              </a:rPr>
              <a:t>A Quantitative approach for data collection, sentiment analysis, and conduct hypothesis testing.</a:t>
            </a:r>
            <a:endParaRPr lang="en-ID" sz="1800" dirty="0">
              <a:effectLst/>
              <a:latin typeface="+mj-lt"/>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2739" y="856800"/>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84111" y="1622852"/>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2204967" y="6327701"/>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a:effectLst/>
                        </a:rPr>
                        <a:t>Vicuna LoRA</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a:effectLst/>
                        </a:rPr>
                        <a:t>BernoulliNB</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a:effectLst/>
                        </a:rPr>
                        <a:t>MultinomialNB</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t>Classification Report</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3850541"/>
          </a:xfrm>
          <a:prstGeom prst="rect">
            <a:avLst/>
          </a:prstGeom>
          <a:noFill/>
          <a:ln>
            <a:noFill/>
          </a:ln>
        </p:spPr>
        <p:txBody>
          <a:bodyPr wrap="square">
            <a:spAutoFit/>
          </a:bodyPr>
          <a:lstStyle/>
          <a:p>
            <a:pPr marR="215900" lvl="0">
              <a:lnSpc>
                <a:spcPct val="150000"/>
              </a:lnSpc>
              <a:spcBef>
                <a:spcPts val="770"/>
              </a:spcBef>
              <a:spcAft>
                <a:spcPts val="0"/>
              </a:spcAft>
            </a:pPr>
            <a:r>
              <a:rPr lang="en-US" b="1" dirty="0">
                <a:effectLst/>
                <a:latin typeface="Arial" panose="020B0604020202020204" pitchFamily="34" charset="0"/>
                <a:ea typeface="Palatino Linotype" panose="02040502050505030304" pitchFamily="18" charset="0"/>
              </a:rPr>
              <a:t>Classification report </a:t>
            </a:r>
            <a:r>
              <a:rPr lang="en-US" dirty="0">
                <a:effectLst/>
                <a:latin typeface="Arial" panose="020B0604020202020204" pitchFamily="34" charset="0"/>
                <a:ea typeface="Palatino Linotype" panose="02040502050505030304" pitchFamily="18" charset="0"/>
              </a:rPr>
              <a:t>provides a summary of the performance of the classification model on comparing the model's performance to other models or to understand where the model might be struggling.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a:t>
            </a:r>
            <a:r>
              <a:rPr lang="en-US" dirty="0" err="1">
                <a:effectLst/>
                <a:latin typeface="Arial" panose="020B0604020202020204" pitchFamily="34" charset="0"/>
                <a:ea typeface="Palatino Linotype" panose="02040502050505030304" pitchFamily="18" charset="0"/>
                <a:cs typeface="Palatino Linotype" panose="02040502050505030304" pitchFamily="18" charset="0"/>
              </a:rPr>
              <a:t>Burkov</a:t>
            </a:r>
            <a:r>
              <a:rPr lang="en-US" dirty="0">
                <a:effectLst/>
                <a:latin typeface="Arial" panose="020B0604020202020204" pitchFamily="34" charset="0"/>
                <a:ea typeface="Palatino Linotype" panose="02040502050505030304" pitchFamily="18" charset="0"/>
                <a:cs typeface="Palatino Linotype" panose="02040502050505030304" pitchFamily="18" charset="0"/>
              </a:rPr>
              <a:t>, A., 2019, p. 65)</a:t>
            </a:r>
          </a:p>
          <a:p>
            <a:pPr marL="215900" marR="215900" algn="just">
              <a:lnSpc>
                <a:spcPct val="150000"/>
              </a:lnSpc>
              <a:spcAft>
                <a:spcPts val="0"/>
              </a:spcAft>
            </a:pPr>
            <a:r>
              <a:rPr lang="en-US"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Accuracy shows the </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overall</a:t>
            </a:r>
            <a:r>
              <a:rPr lang="en-US" dirty="0">
                <a:effectLst/>
                <a:latin typeface="Arial" panose="020B0604020202020204" pitchFamily="34" charset="0"/>
                <a:ea typeface="Palatino Linotype" panose="02040502050505030304" pitchFamily="18" charset="0"/>
                <a:cs typeface="Palatino Linotype" panose="02040502050505030304" pitchFamily="18" charset="0"/>
              </a:rPr>
              <a:t> correctness of the model.</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Precision is metric that measures how often a</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 predicted label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is correct</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Recall is metric that measures how often a</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 true label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is</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correctly predicted.</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Symbol" panose="05050102010706020507" pitchFamily="18" charset="2"/>
              <a:buChar char=""/>
            </a:pPr>
            <a:r>
              <a:rPr lang="en-US" dirty="0">
                <a:effectLst/>
                <a:latin typeface="Arial" panose="020B0604020202020204" pitchFamily="34" charset="0"/>
                <a:ea typeface="Palatino Linotype" panose="02040502050505030304" pitchFamily="18" charset="0"/>
                <a:cs typeface="Palatino Linotype" panose="02040502050505030304" pitchFamily="18" charset="0"/>
              </a:rPr>
              <a:t>F1-score is the </a:t>
            </a:r>
            <a:r>
              <a:rPr lang="en-US" b="1" dirty="0">
                <a:effectLst/>
                <a:latin typeface="Arial" panose="020B0604020202020204" pitchFamily="34" charset="0"/>
                <a:ea typeface="Palatino Linotype" panose="02040502050505030304" pitchFamily="18" charset="0"/>
                <a:cs typeface="Palatino Linotype" panose="02040502050505030304" pitchFamily="18" charset="0"/>
              </a:rPr>
              <a:t>harmonic mean </a:t>
            </a:r>
            <a:r>
              <a:rPr lang="en-US" dirty="0">
                <a:effectLst/>
                <a:latin typeface="Arial" panose="020B0604020202020204" pitchFamily="34" charset="0"/>
                <a:ea typeface="Palatino Linotype" panose="02040502050505030304" pitchFamily="18" charset="0"/>
                <a:cs typeface="Palatino Linotype" panose="02040502050505030304" pitchFamily="18" charset="0"/>
              </a:rPr>
              <a:t>of precision and recall.</a:t>
            </a:r>
            <a:endParaRPr lang="en-ID"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R="215900">
              <a:lnSpc>
                <a:spcPct val="150000"/>
              </a:lnSpc>
              <a:spcBef>
                <a:spcPts val="770"/>
              </a:spcBef>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282742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721" y="2039625"/>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99" y="1734723"/>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4"/>
            <a:ext cx="11067691" cy="2307556"/>
          </a:xfrm>
        </p:spPr>
        <p:txBody>
          <a:bodyPr/>
          <a:lstStyle/>
          <a:p>
            <a:pPr marL="34925" marR="215900" indent="0" algn="just">
              <a:lnSpc>
                <a:spcPct val="150000"/>
              </a:lnSpc>
              <a:spcAft>
                <a:spcPts val="0"/>
              </a:spcAft>
              <a:buNone/>
            </a:pPr>
            <a:r>
              <a:rPr lang="en-US" sz="14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Classification report need to be considered.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Accuracy is about how often the model is right.</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Precision is how often the model predicts specific emotions, and it’s </a:t>
            </a:r>
            <a:r>
              <a:rPr lang="en-US" sz="1400" b="1" dirty="0">
                <a:effectLst/>
                <a:latin typeface="Arial" panose="020B0604020202020204" pitchFamily="34" charset="0"/>
                <a:ea typeface="Palatino Linotype" panose="02040502050505030304" pitchFamily="18" charset="0"/>
                <a:cs typeface="Arial" panose="020B0604020202020204" pitchFamily="34" charset="0"/>
              </a:rPr>
              <a:t>that</a:t>
            </a:r>
            <a:r>
              <a:rPr lang="en-US" sz="1400" dirty="0">
                <a:effectLst/>
                <a:latin typeface="Arial" panose="020B0604020202020204" pitchFamily="34" charset="0"/>
                <a:ea typeface="Palatino Linotype" panose="02040502050505030304" pitchFamily="18" charset="0"/>
                <a:cs typeface="Arial" panose="020B0604020202020204" pitchFamily="34" charset="0"/>
              </a:rPr>
              <a:t>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Recall is how often the model correctly predicts a specific emotion.</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Aft>
                <a:spcPts val="0"/>
              </a:spcAft>
              <a:buFont typeface="Symbol" panose="05050102010706020507" pitchFamily="18" charset="2"/>
              <a:buChar char=""/>
            </a:pPr>
            <a:r>
              <a:rPr lang="en-US" sz="1400" dirty="0">
                <a:effectLst/>
                <a:latin typeface="Arial" panose="020B0604020202020204" pitchFamily="34" charset="0"/>
                <a:ea typeface="Palatino Linotype" panose="02040502050505030304" pitchFamily="18" charset="0"/>
                <a:cs typeface="Arial" panose="020B0604020202020204" pitchFamily="34" charset="0"/>
              </a:rPr>
              <a:t>f1-score is how good the model overall, mixed of precision and recall.</a:t>
            </a:r>
            <a:endParaRPr lang="en-US" sz="14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lang="en-ID" sz="140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4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as the best model</a:t>
            </a:r>
            <a:r>
              <a:rPr lang="en-US" altLang="en-US" sz="1400" dirty="0">
                <a:latin typeface="Arial" panose="020B0604020202020204" pitchFamily="34" charset="0"/>
                <a:ea typeface="Palatino Linotype" panose="02040502050505030304" pitchFamily="18"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saved.</a:t>
            </a:r>
            <a:br>
              <a:rPr kumimoji="0" lang="en-US" altLang="en-US" sz="14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4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9307903" y="6399801"/>
            <a:ext cx="197545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6970143" y="3382355"/>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428" y="3594800"/>
            <a:ext cx="6038952" cy="2918603"/>
          </a:xfrm>
          <a:prstGeom prst="rect">
            <a:avLst/>
          </a:prstGeom>
        </p:spPr>
      </p:pic>
    </p:spTree>
    <p:extLst>
      <p:ext uri="{BB962C8B-B14F-4D97-AF65-F5344CB8AC3E}">
        <p14:creationId xmlns:p14="http://schemas.microsoft.com/office/powerpoint/2010/main" val="309842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21</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Unlabeled Twitter data collection</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447028" y="1868074"/>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096000" y="4939686"/>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2158969"/>
            <a:ext cx="7469281" cy="2720654"/>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48906"/>
            <a:ext cx="11008851" cy="646331"/>
          </a:xfrm>
          <a:prstGeom prst="rect">
            <a:avLst/>
          </a:prstGeom>
          <a:noFill/>
          <a:ln>
            <a:noFill/>
          </a:ln>
        </p:spPr>
        <p:txBody>
          <a:bodyPr wrap="square">
            <a:spAutoFit/>
          </a:bodyPr>
          <a:lstStyle/>
          <a:p>
            <a: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uploaded and used to predict sentiment on unlabeled tweets dataset collected from various regions including America, Europe, Asia, Australia, and Africa.</a:t>
            </a:r>
            <a:endParaRPr lang="en-ID" dirty="0"/>
          </a:p>
        </p:txBody>
      </p:sp>
    </p:spTree>
    <p:extLst>
      <p:ext uri="{BB962C8B-B14F-4D97-AF65-F5344CB8AC3E}">
        <p14:creationId xmlns:p14="http://schemas.microsoft.com/office/powerpoint/2010/main" val="391347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7463751"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519741" y="168366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1268776558"/>
              </p:ext>
            </p:extLst>
          </p:nvPr>
        </p:nvGraphicFramePr>
        <p:xfrm>
          <a:off x="5221501" y="2011345"/>
          <a:ext cx="6484546" cy="1833863"/>
        </p:xfrm>
        <a:graphic>
          <a:graphicData uri="http://schemas.openxmlformats.org/drawingml/2006/table">
            <a:tbl>
              <a:tblPr firstRow="1" firstCol="1" bandRow="1">
                <a:tableStyleId>{5C22544A-7EE6-4342-B048-85BDC9FD1C3A}</a:tableStyleId>
              </a:tblPr>
              <a:tblGrid>
                <a:gridCol w="1217735">
                  <a:extLst>
                    <a:ext uri="{9D8B030D-6E8A-4147-A177-3AD203B41FA5}">
                      <a16:colId xmlns:a16="http://schemas.microsoft.com/office/drawing/2014/main" val="2263769868"/>
                    </a:ext>
                  </a:extLst>
                </a:gridCol>
                <a:gridCol w="787752">
                  <a:extLst>
                    <a:ext uri="{9D8B030D-6E8A-4147-A177-3AD203B41FA5}">
                      <a16:colId xmlns:a16="http://schemas.microsoft.com/office/drawing/2014/main" val="2938694647"/>
                    </a:ext>
                  </a:extLst>
                </a:gridCol>
                <a:gridCol w="919044">
                  <a:extLst>
                    <a:ext uri="{9D8B030D-6E8A-4147-A177-3AD203B41FA5}">
                      <a16:colId xmlns:a16="http://schemas.microsoft.com/office/drawing/2014/main" val="3215033832"/>
                    </a:ext>
                  </a:extLst>
                </a:gridCol>
                <a:gridCol w="843552">
                  <a:extLst>
                    <a:ext uri="{9D8B030D-6E8A-4147-A177-3AD203B41FA5}">
                      <a16:colId xmlns:a16="http://schemas.microsoft.com/office/drawing/2014/main" val="3284666360"/>
                    </a:ext>
                  </a:extLst>
                </a:gridCol>
                <a:gridCol w="705694">
                  <a:extLst>
                    <a:ext uri="{9D8B030D-6E8A-4147-A177-3AD203B41FA5}">
                      <a16:colId xmlns:a16="http://schemas.microsoft.com/office/drawing/2014/main" val="868578388"/>
                    </a:ext>
                  </a:extLst>
                </a:gridCol>
                <a:gridCol w="640049">
                  <a:extLst>
                    <a:ext uri="{9D8B030D-6E8A-4147-A177-3AD203B41FA5}">
                      <a16:colId xmlns:a16="http://schemas.microsoft.com/office/drawing/2014/main" val="2972777058"/>
                    </a:ext>
                  </a:extLst>
                </a:gridCol>
                <a:gridCol w="607226">
                  <a:extLst>
                    <a:ext uri="{9D8B030D-6E8A-4147-A177-3AD203B41FA5}">
                      <a16:colId xmlns:a16="http://schemas.microsoft.com/office/drawing/2014/main" val="4262767729"/>
                    </a:ext>
                  </a:extLst>
                </a:gridCol>
                <a:gridCol w="763494">
                  <a:extLst>
                    <a:ext uri="{9D8B030D-6E8A-4147-A177-3AD203B41FA5}">
                      <a16:colId xmlns:a16="http://schemas.microsoft.com/office/drawing/2014/main" val="527639070"/>
                    </a:ext>
                  </a:extLst>
                </a:gridCol>
              </a:tblGrid>
              <a:tr h="434264">
                <a:tc>
                  <a:txBody>
                    <a:bodyPr/>
                    <a:lstStyle/>
                    <a:p>
                      <a:pPr algn="ctr"/>
                      <a:r>
                        <a:rPr lang="en-ID" sz="1000" dirty="0">
                          <a:solidFill>
                            <a:schemeClr val="tx1"/>
                          </a:solidFill>
                          <a:effectLst/>
                        </a:rPr>
                        <a:t>Continent</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Joy</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Sadness</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Surprise</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Anger</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a:solidFill>
                            <a:schemeClr val="tx1"/>
                          </a:solidFill>
                          <a:effectLst/>
                        </a:rPr>
                        <a:t>Love</a:t>
                      </a:r>
                      <a:endParaRPr lang="en-ID" sz="110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algn="ctr"/>
                      <a:r>
                        <a:rPr lang="en-ID" sz="1000" dirty="0">
                          <a:solidFill>
                            <a:schemeClr val="tx1"/>
                          </a:solidFill>
                          <a:effectLst/>
                        </a:rPr>
                        <a:t>Fear</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100" dirty="0">
                          <a:solidFill>
                            <a:schemeClr val="tx1"/>
                          </a:solidFill>
                          <a:effectLst/>
                        </a:rPr>
                        <a:t>Row Total</a:t>
                      </a:r>
                      <a:endParaRPr lang="en-ID" sz="14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ct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264178">
                <a:tc>
                  <a:txBody>
                    <a:bodyPr/>
                    <a:lstStyle/>
                    <a:p>
                      <a:pPr algn="ctr"/>
                      <a:r>
                        <a:rPr lang="en-ID" sz="1000" b="1">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America</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1060</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168</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377</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93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1808</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264178">
                <a:tc>
                  <a:txBody>
                    <a:bodyPr/>
                    <a:lstStyle/>
                    <a:p>
                      <a:pPr algn="ctr"/>
                      <a:r>
                        <a:rPr lang="en-ID" sz="1000" b="1">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Europe</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413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136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32</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42</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704</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264178">
                <a:tc>
                  <a:txBody>
                    <a:bodyPr/>
                    <a:lstStyle/>
                    <a:p>
                      <a:pPr algn="ctr"/>
                      <a:r>
                        <a:rPr lang="en-ID" sz="1000" b="1">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Australia</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26</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3</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49</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271415">
                <a:tc>
                  <a:txBody>
                    <a:bodyPr/>
                    <a:lstStyle/>
                    <a:p>
                      <a:pPr algn="ctr"/>
                      <a:r>
                        <a:rPr lang="en-ID" sz="10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Asia</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48</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25</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1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20000"/>
                        <a:lumOff val="8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95</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335650">
                <a:tc>
                  <a:txBody>
                    <a:bodyPr/>
                    <a:lstStyle/>
                    <a:p>
                      <a:pPr algn="ctr"/>
                      <a:r>
                        <a:rPr lang="en-ID" sz="1000" dirty="0">
                          <a:solidFill>
                            <a:schemeClr val="tx1"/>
                          </a:solidFill>
                          <a:effectLst/>
                        </a:rPr>
                        <a:t>Column Total</a:t>
                      </a:r>
                      <a:endParaRPr lang="en-ID" sz="110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b">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1547</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248</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64</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551</a:t>
                      </a:r>
                      <a:endParaRPr lang="en-ID" sz="11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105</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141</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tc>
                  <a:txBody>
                    <a:bodyPr/>
                    <a:lstStyle/>
                    <a:p>
                      <a:pPr algn="ctr"/>
                      <a:r>
                        <a:rPr lang="en-US" sz="10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2656</a:t>
                      </a:r>
                      <a:endParaRPr lang="en-ID" sz="11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5175749" y="1683662"/>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829265" y="384520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3" y="2011964"/>
            <a:ext cx="4739518" cy="382303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26</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27</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58779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4.5 HYPOTHESIS TESTING RESULT</a:t>
            </a: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490462583"/>
              </p:ext>
            </p:extLst>
          </p:nvPr>
        </p:nvGraphicFramePr>
        <p:xfrm>
          <a:off x="442914" y="1520825"/>
          <a:ext cx="11278032"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5.1 Result Interpretation</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280967164"/>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3" y="1520825"/>
            <a:ext cx="11352138"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Collected tweets don’t differentiate between age, gender, race, or cultural background.</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This study only looked at tweets written in English. This might not reflect tweets where English is not the language spoken by most people.</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The application of machine learning models for conducting sentiment analysis also comes with several potential drawbacks and biases, given that these algorithms are not always accurate and make frequent errors. For example, a model that uses machine learning could have difficulty accurately detecting tweets that contain irony or sarcasm, as well as tweets that show a negative attitude through negation.</a:t>
            </a:r>
            <a:endParaRPr lang="en-ID" sz="1800" dirty="0">
              <a:effectLst/>
              <a:latin typeface="Palatino Linotype" panose="02040502050505030304" pitchFamily="18" charset="0"/>
              <a:ea typeface="Arial MT"/>
              <a:cs typeface="Palatino Linotype" panose="02040502050505030304" pitchFamily="18" charset="0"/>
            </a:endParaRPr>
          </a:p>
          <a:p>
            <a:pPr marL="342900" marR="215900" lvl="0" indent="-342900" algn="just">
              <a:lnSpc>
                <a:spcPct val="150000"/>
              </a:lnSpc>
              <a:spcAft>
                <a:spcPts val="0"/>
              </a:spcAft>
              <a:buFont typeface="Arial" panose="020B0604020202020204" pitchFamily="34" charset="0"/>
              <a:buChar char="-"/>
            </a:pPr>
            <a:r>
              <a:rPr lang="en-US" sz="1800" dirty="0">
                <a:effectLst/>
                <a:latin typeface="Arial" panose="020B0604020202020204" pitchFamily="34" charset="0"/>
                <a:ea typeface="Arial MT"/>
                <a:cs typeface="Palatino Linotype" panose="02040502050505030304" pitchFamily="18" charset="0"/>
              </a:rPr>
              <a:t>Sample size of tweets collected from Africa is too small, insufficient to accurately evaluate the relationship between location and sentiment in this region.</a:t>
            </a:r>
            <a:endParaRPr lang="en-ID" sz="1800" dirty="0">
              <a:effectLst/>
              <a:latin typeface="Palatino Linotype" panose="02040502050505030304" pitchFamily="18" charset="0"/>
              <a:ea typeface="Arial MT"/>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5.2 DISCUSSION of Limitations</a:t>
            </a:r>
          </a:p>
        </p:txBody>
      </p:sp>
    </p:spTree>
    <p:extLst>
      <p:ext uri="{BB962C8B-B14F-4D97-AF65-F5344CB8AC3E}">
        <p14:creationId xmlns:p14="http://schemas.microsoft.com/office/powerpoint/2010/main" val="4015152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33</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520825"/>
            <a:ext cx="11366314" cy="4895850"/>
          </a:xfrm>
        </p:spPr>
        <p:txBody>
          <a:bodyPr/>
          <a:lstStyle/>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These findings contribute to our understanding of human-machine relationships in different cultural contexts and have implications for the design and use of social robots and other artificial intelligence technologies. Based on the results of this study, it can be concluded that location does not significantly influence people's sentiments towards digital and robot pet companions.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suggests that businesses marketing AI robot digital companions can focus their marketing efforts on any location without considering the potential impact of location on sentiment.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34</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35</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36</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Mdash</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BERT. (n.d.). BERT.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Burkov</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Jibo</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050" b="0" u="sng" kern="0" dirty="0" err="1">
                <a:effectLst/>
                <a:latin typeface="Arial" panose="020B0604020202020204" pitchFamily="34" charset="0"/>
                <a:ea typeface="Palatino Linotype" panose="02040502050505030304" pitchFamily="18" charset="0"/>
                <a:cs typeface="Arial" panose="020B0604020202020204" pitchFamily="34" charset="0"/>
              </a:rPr>
              <a:t>Dangeti</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050" b="0" kern="0" dirty="0">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050" b="1" u="sng" kern="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(n.d.). </a:t>
            </a:r>
            <a:r>
              <a:rPr lang="en-ID" sz="1050" dirty="0" err="1">
                <a:effectLst/>
                <a:latin typeface="Arial" panose="020B0604020202020204" pitchFamily="34" charset="0"/>
                <a:ea typeface="Times New Roman" panose="02020603050405020304" pitchFamily="18" charset="0"/>
                <a:cs typeface="Arial" panose="020B0604020202020204" pitchFamily="34" charset="0"/>
              </a:rPr>
              <a:t>DistilBERT</a:t>
            </a:r>
            <a:r>
              <a:rPr lang="en-ID" sz="1050" dirty="0">
                <a:effectLst/>
                <a:latin typeface="Arial" panose="020B0604020202020204" pitchFamily="34" charset="0"/>
                <a:ea typeface="Times New Roman" panose="02020603050405020304" pitchFamily="18" charset="0"/>
                <a:cs typeface="Arial" panose="020B0604020202020204" pitchFamily="34" charset="0"/>
              </a:rPr>
              <a:t>. </a:t>
            </a:r>
            <a:r>
              <a:rPr lang="en-ID" sz="1050" u="sng" dirty="0">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050" u="sng" dirty="0">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EMO -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(n.d.). </a:t>
            </a:r>
            <a:r>
              <a:rPr lang="en-US" sz="1050" b="0" kern="0" dirty="0" err="1">
                <a:effectLst/>
                <a:latin typeface="Arial" panose="020B0604020202020204" pitchFamily="34" charset="0"/>
                <a:ea typeface="Palatino Linotype" panose="02040502050505030304" pitchFamily="18" charset="0"/>
                <a:cs typeface="Arial" panose="020B0604020202020204" pitchFamily="34" charset="0"/>
              </a:rPr>
              <a:t>LivingAi</a:t>
            </a: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050" b="0" u="sng"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https://statisticsbyjim.com/hypothesis-testing/chi-square-table/</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050" b="0" kern="0" dirty="0">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050" b="0" kern="0" dirty="0">
                <a:effectLst/>
                <a:latin typeface="Arial" panose="020B0604020202020204" pitchFamily="34" charset="0"/>
                <a:ea typeface="Palatino Linotype" panose="02040502050505030304" pitchFamily="18" charset="0"/>
                <a:cs typeface="Arial" panose="020B0604020202020204" pitchFamily="34" charset="0"/>
                <a:hlinkClick r:id="rId1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05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05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https://doi.org/10.1609/icwsm.v8i1.14550</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https://www.youtube.com/watch?v=yQGqMVuAk04</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https://www.kaggle.com/code/soham1024/the-maths-behind-linear-svc-classifier</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https://huggingface.co/models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(n.d.).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https://platform.openai.com</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effectLst/>
                <a:latin typeface="Arial" panose="020B0604020202020204" pitchFamily="34" charset="0"/>
                <a:ea typeface="Palatino Linotype" panose="02040502050505030304" pitchFamily="18" charset="0"/>
                <a:cs typeface="Arial" panose="020B0604020202020204" pitchFamily="34" charset="0"/>
              </a:rPr>
              <a:t> API. GitHub.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https://github.com/openai/openai-cookbook</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https://iaeme.com/Home/article_id/IJARET_11_12_026</a:t>
            </a:r>
            <a:endParaRPr lang="en-US" sz="1100" b="0"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12">
                  <a:extLst>
                    <a:ext uri="{A12FA001-AC4F-418D-AE19-62706E023703}">
                      <ahyp:hlinkClr xmlns:ahyp="http://schemas.microsoft.com/office/drawing/2018/hyperlinkcolor" val="tx"/>
                    </a:ext>
                  </a:extLst>
                </a:hlinkClick>
              </a:rPr>
              <a:t>https://github.com/rasbt/python-machine-learning-book</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02.06.2023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gn="just">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https://jurnal.ubd.ac.id/index.php/te/article/view/1046/526</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https://doi.org/10.1207/s15327957pspr0504_2</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https://www.youtube.com/watch?v=JDQM6E4Vnbs</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https://aisel.aisnet.org/amcis2022/sig_hci/sig_hci/10/</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Sun, C.,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Qiu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X., Xu, Y., &amp; Huang, X. (2019, May 14). How to Fine-Tune BERT for Text Classification? arXiv.org.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https://arxiv.org/abs/1905.05583v3</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https://geerthofstede.com/culture-geert-hofstede-gert-jan-hofstede/6d-model-of-national-culture/</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https://www.youtube.com/watch?v=3liCbRZPrZA</a:t>
            </a:r>
            <a:endParaRPr lang="en-ID" sz="1100" b="1" kern="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ID" sz="1100" dirty="0">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483496" cy="830997"/>
          </a:xfrm>
        </p:spPr>
        <p:txBody>
          <a:bodyPr wrap="square">
            <a:normAutofit/>
          </a:bodyPr>
          <a:lstStyle/>
          <a:p>
            <a:r>
              <a:rPr lang="de-DE"/>
              <a:t>RESEARCH QUESTION</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52957927"/>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836552B-E471-C6B4-DDE8-586D5EE99C42}"/>
              </a:ext>
            </a:extLst>
          </p:cNvPr>
          <p:cNvSpPr txBox="1"/>
          <p:nvPr/>
        </p:nvSpPr>
        <p:spPr>
          <a:xfrm>
            <a:off x="420792" y="3772383"/>
            <a:ext cx="11280385" cy="879023"/>
          </a:xfrm>
          <a:prstGeom prst="rect">
            <a:avLst/>
          </a:prstGeom>
          <a:noFill/>
          <a:ln>
            <a:noFill/>
          </a:ln>
        </p:spPr>
        <p:txBody>
          <a:bodyPr wrap="square">
            <a:spAutoFit/>
          </a:bodyPr>
          <a:lstStyle/>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Null hypothesis h0: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INDEPENDENT on different continents.</a:t>
            </a:r>
          </a:p>
          <a:p>
            <a:pPr marL="97155" marR="215900" algn="just">
              <a:lnSpc>
                <a:spcPct val="150000"/>
              </a:lnSpc>
            </a:pP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Alternative hypothesis h1: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sentiments are DEPENDENT on different continents. </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8990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02.06.2023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1139090101"/>
              </p:ext>
            </p:extLst>
          </p:nvPr>
        </p:nvGraphicFramePr>
        <p:xfrm>
          <a:off x="447028" y="1406106"/>
          <a:ext cx="11241764" cy="423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8576201"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604839"/>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3"/>
            <a:ext cx="7541403" cy="458484"/>
          </a:xfrm>
          <a:solidFill>
            <a:srgbClr val="92D050"/>
          </a:solidFill>
        </p:spPr>
        <p:txBody>
          <a:bodyPr wrap="square">
            <a:normAutofit fontScale="90000"/>
          </a:bodyPr>
          <a:lstStyle/>
          <a:p>
            <a:pPr marL="215900" marR="215900">
              <a:spcBef>
                <a:spcPts val="765"/>
              </a:spcBef>
              <a:spcAft>
                <a:spcPts val="0"/>
              </a:spcAft>
            </a:pPr>
            <a:r>
              <a:rPr lang="en-US" sz="2700" b="1" dirty="0">
                <a:effectLst/>
              </a:rPr>
              <a:t>2.1   Overview of Relevant Previous Studies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02.06.2023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2.2   Terminology and Definitions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017933"/>
            <a:ext cx="9342867" cy="3234069"/>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31435"/>
          </a:xfrm>
          <a:prstGeom prst="rect">
            <a:avLst/>
          </a:prstGeom>
          <a:noFill/>
          <a:ln>
            <a:noFill/>
          </a:ln>
        </p:spPr>
        <p:txBody>
          <a:bodyPr wrap="square">
            <a:spAutoFit/>
          </a:bodyPr>
          <a:lstStyle/>
          <a:p>
            <a:pPr marL="215900" marR="215900" algn="just">
              <a:lnSpc>
                <a:spcPct val="150000"/>
              </a:lnSpc>
              <a:spcBef>
                <a:spcPts val="765"/>
              </a:spcBef>
              <a:spcAft>
                <a:spcPts val="0"/>
              </a:spcAft>
            </a:pPr>
            <a:r>
              <a:rPr lang="en-US" sz="1600" dirty="0">
                <a:effectLst/>
                <a:latin typeface="Arial" panose="020B0604020202020204" pitchFamily="34" charset="0"/>
                <a:ea typeface="Palatino Linotype" panose="02040502050505030304" pitchFamily="18" charset="0"/>
                <a:cs typeface="Arial" panose="020B0604020202020204" pitchFamily="34" charset="0"/>
              </a:rPr>
              <a:t>Sentiment analysis is the process of understanding what is written in the text, </a:t>
            </a:r>
            <a:r>
              <a:rPr lang="en-US" sz="1600" dirty="0">
                <a:latin typeface="Arial" panose="020B0604020202020204" pitchFamily="34" charset="0"/>
                <a:ea typeface="Palatino Linotype" panose="02040502050505030304" pitchFamily="18" charset="0"/>
                <a:cs typeface="Arial" panose="020B0604020202020204" pitchFamily="34" charset="0"/>
              </a:rPr>
              <a:t>which</a:t>
            </a:r>
            <a:r>
              <a:rPr lang="en-US" sz="1600" dirty="0">
                <a:effectLst/>
                <a:latin typeface="Arial" panose="020B0604020202020204" pitchFamily="34" charset="0"/>
                <a:ea typeface="Palatino Linotype" panose="02040502050505030304" pitchFamily="18" charset="0"/>
                <a:cs typeface="Arial" panose="020B0604020202020204" pitchFamily="34" charset="0"/>
              </a:rPr>
              <a:t> algorithms can be divided into:</a:t>
            </a:r>
          </a:p>
          <a:p>
            <a:pPr marL="558800" marR="215900" indent="-342900" algn="just">
              <a:lnSpc>
                <a:spcPct val="150000"/>
              </a:lnSpc>
              <a:spcBef>
                <a:spcPts val="765"/>
              </a:spcBef>
              <a:spcAft>
                <a:spcPts val="0"/>
              </a:spcAft>
              <a:buAutoNum type="arabicPeriod"/>
            </a:pPr>
            <a:r>
              <a:rPr lang="en-US" sz="1600" dirty="0">
                <a:effectLst/>
                <a:latin typeface="Arial" panose="020B0604020202020204" pitchFamily="34" charset="0"/>
                <a:ea typeface="Palatino Linotype" panose="02040502050505030304" pitchFamily="18" charset="0"/>
                <a:cs typeface="Arial" panose="020B0604020202020204" pitchFamily="34" charset="0"/>
              </a:rPr>
              <a:t>Machine Learning-based statistical models </a:t>
            </a:r>
            <a:r>
              <a:rPr lang="en-US" sz="1600" dirty="0">
                <a:latin typeface="Arial" panose="020B0604020202020204" pitchFamily="34" charset="0"/>
                <a:ea typeface="Palatino Linotype" panose="02040502050505030304" pitchFamily="18" charset="0"/>
                <a:cs typeface="Arial" panose="020B0604020202020204" pitchFamily="34" charset="0"/>
              </a:rPr>
              <a:t>(Example: </a:t>
            </a:r>
            <a:r>
              <a:rPr lang="en-US" sz="1600" dirty="0">
                <a:effectLst/>
                <a:latin typeface="Arial" panose="020B0604020202020204" pitchFamily="34" charset="0"/>
                <a:ea typeface="Palatino Linotype" panose="02040502050505030304" pitchFamily="18" charset="0"/>
              </a:rPr>
              <a:t>Naïve Bayes, Logistic Regression, SVM, Linear SVC).</a:t>
            </a:r>
            <a:endParaRPr lang="en-US" sz="1600" dirty="0">
              <a:latin typeface="Arial" panose="020B0604020202020204" pitchFamily="34" charset="0"/>
              <a:ea typeface="Palatino Linotype" panose="02040502050505030304" pitchFamily="18" charset="0"/>
              <a:cs typeface="Arial" panose="020B0604020202020204" pitchFamily="34" charset="0"/>
            </a:endParaRPr>
          </a:p>
          <a:p>
            <a:pPr marL="558800" marR="215900" indent="-342900" algn="just">
              <a:lnSpc>
                <a:spcPct val="150000"/>
              </a:lnSpc>
              <a:spcBef>
                <a:spcPts val="765"/>
              </a:spcBef>
              <a:spcAft>
                <a:spcPts val="0"/>
              </a:spcAft>
              <a:buAutoNum type="arabicPeriod"/>
            </a:pPr>
            <a:r>
              <a:rPr lang="en-US" sz="1600" dirty="0">
                <a:latin typeface="Arial" panose="020B0604020202020204" pitchFamily="34" charset="0"/>
                <a:ea typeface="Palatino Linotype" panose="02040502050505030304" pitchFamily="18" charset="0"/>
                <a:cs typeface="Arial" panose="020B0604020202020204" pitchFamily="34" charset="0"/>
              </a:rPr>
              <a:t>Lexicon Based method. (Example: VADER).</a:t>
            </a:r>
          </a:p>
          <a:p>
            <a:pPr marL="215900" marR="215900" algn="just">
              <a:lnSpc>
                <a:spcPct val="150000"/>
              </a:lnSpc>
              <a:spcBef>
                <a:spcPts val="765"/>
              </a:spcBef>
              <a:spcAft>
                <a:spcPts val="0"/>
              </a:spcAft>
            </a:pPr>
            <a:r>
              <a:rPr lang="en-US" sz="1600" dirty="0">
                <a:effectLst/>
                <a:latin typeface="Arial" panose="020B0604020202020204" pitchFamily="34" charset="0"/>
                <a:ea typeface="Palatino Linotype" panose="02040502050505030304" pitchFamily="18" charset="0"/>
                <a:cs typeface="Arial" panose="020B0604020202020204" pitchFamily="34" charset="0"/>
              </a:rPr>
              <a:t>3.   Machine learning deep-learning method. (BERT, GPT-3, Vicuna).</a:t>
            </a:r>
            <a:endParaRPr lang="en-ID" sz="1600" dirty="0">
              <a:effectLst/>
              <a:latin typeface="Arial" panose="020B0604020202020204" pitchFamily="34" charset="0"/>
              <a:ea typeface="Palatino Linotype" panose="02040502050505030304" pitchFamily="18" charset="0"/>
              <a:cs typeface="Arial" panose="020B0604020202020204" pitchFamily="34" charset="0"/>
            </a:endParaRPr>
          </a:p>
          <a:p>
            <a:endParaRPr lang="en-US" sz="1800" b="1" dirty="0">
              <a:effectLst/>
              <a:latin typeface="Arial" panose="020B0604020202020204" pitchFamily="34" charset="0"/>
              <a:ea typeface="Palatino Linotype" panose="02040502050505030304" pitchFamily="18" charset="0"/>
            </a:endParaRPr>
          </a:p>
          <a:p>
            <a:r>
              <a:rPr lang="en-US" sz="1800" dirty="0">
                <a:effectLst/>
                <a:latin typeface="Arial" panose="020B0604020202020204" pitchFamily="34" charset="0"/>
                <a:ea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7747828" y="6192051"/>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652D68B-0708-4E50-9281-330507CC2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579</TotalTime>
  <Words>3594</Words>
  <Application>Microsoft Office PowerPoint</Application>
  <PresentationFormat>Widescreen</PresentationFormat>
  <Paragraphs>459</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Calibri</vt:lpstr>
      <vt:lpstr>Wingdings</vt:lpstr>
      <vt:lpstr>Symbol</vt:lpstr>
      <vt:lpstr>Source Serif Pro</vt:lpstr>
      <vt:lpstr>Source Sans Pro Bold</vt:lpstr>
      <vt:lpstr>Source Sans Pro</vt:lpstr>
      <vt:lpstr>Arial</vt:lpstr>
      <vt:lpstr>Palatino Linotype</vt:lpstr>
      <vt:lpstr>IUBH</vt:lpstr>
      <vt:lpstr>A Comparative Sentiment Analysis of</vt:lpstr>
      <vt:lpstr>Agenda fOr THESIS</vt:lpstr>
      <vt:lpstr>Abstract</vt:lpstr>
      <vt:lpstr>1. Introduction</vt:lpstr>
      <vt:lpstr>RESEARCH QUESTION</vt:lpstr>
      <vt:lpstr>2. Literature Review</vt:lpstr>
      <vt:lpstr>2.1   Overview of Relevant Previous Studies  </vt:lpstr>
      <vt:lpstr>2.1   Overview of Relevant Previous Studies  </vt:lpstr>
      <vt:lpstr>2.2   Terminology and Definitions   </vt:lpstr>
      <vt:lpstr>Hypothesis Testing   </vt:lpstr>
      <vt:lpstr>3. Methodology</vt:lpstr>
      <vt:lpstr>3. Methodology</vt:lpstr>
      <vt:lpstr>4. RESULTS FINDINGS </vt:lpstr>
      <vt:lpstr>4.1. Labeled Data Preparation </vt:lpstr>
      <vt:lpstr>4.2. Performance EvaluatioN &amp; MODEL SELECTION</vt:lpstr>
      <vt:lpstr>4.2. Performance EvaluatioN &amp; MODEL SELECTION</vt:lpstr>
      <vt:lpstr>Classification Report   </vt:lpstr>
      <vt:lpstr>4.2. Performance EvaluatioN &amp; MODEL SELECTION</vt:lpstr>
      <vt:lpstr>4.2. Performance EvaluatioN &amp; MODEL SELECTION</vt:lpstr>
      <vt:lpstr>4.2. Performance EvaluatioN &amp; MODEL SELECTION</vt:lpstr>
      <vt:lpstr>4.3 Unlabeled Twitter data collection</vt:lpstr>
      <vt:lpstr>4.4  Sentiment Analysis on unlabeled Twitter data</vt:lpstr>
      <vt:lpstr>Linear SVC Sentiment Analysis Result </vt:lpstr>
      <vt:lpstr>BertForSequence Sentiment Analysis Result Comparison</vt:lpstr>
      <vt:lpstr>Vader Lexicon Sentiment Analysis Result </vt:lpstr>
      <vt:lpstr>4.5 HYPOTHESIS TESTING RESULT</vt:lpstr>
      <vt:lpstr>4.5 HYPOTHESIS TESTING RESULT</vt:lpstr>
      <vt:lpstr>4.5 HYPOTHESIS TESTING RESULT</vt:lpstr>
      <vt:lpstr>5. DISCUSSIONS</vt:lpstr>
      <vt:lpstr>5.1 Result Interpretation</vt:lpstr>
      <vt:lpstr>5.2 DISCUSSION of Limitations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246</cp:revision>
  <dcterms:created xsi:type="dcterms:W3CDTF">2021-05-18T13:01:34Z</dcterms:created>
  <dcterms:modified xsi:type="dcterms:W3CDTF">2023-06-02T06:29:01Z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